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s/slide22.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29"/>
  </p:notesMasterIdLst>
  <p:sldIdLst>
    <p:sldId id="260" r:id="rId2"/>
    <p:sldId id="257" r:id="rId3"/>
    <p:sldId id="261" r:id="rId4"/>
    <p:sldId id="262" r:id="rId5"/>
    <p:sldId id="263" r:id="rId6"/>
    <p:sldId id="264" r:id="rId7"/>
    <p:sldId id="265" r:id="rId8"/>
    <p:sldId id="270" r:id="rId9"/>
    <p:sldId id="266" r:id="rId10"/>
    <p:sldId id="267" r:id="rId11"/>
    <p:sldId id="268" r:id="rId12"/>
    <p:sldId id="269" r:id="rId13"/>
    <p:sldId id="271" r:id="rId14"/>
    <p:sldId id="274" r:id="rId15"/>
    <p:sldId id="275" r:id="rId16"/>
    <p:sldId id="272" r:id="rId17"/>
    <p:sldId id="276" r:id="rId18"/>
    <p:sldId id="278" r:id="rId19"/>
    <p:sldId id="279" r:id="rId20"/>
    <p:sldId id="273" r:id="rId21"/>
    <p:sldId id="280" r:id="rId22"/>
    <p:sldId id="277" r:id="rId23"/>
    <p:sldId id="281" r:id="rId24"/>
    <p:sldId id="282" r:id="rId25"/>
    <p:sldId id="283" r:id="rId26"/>
    <p:sldId id="284" r:id="rId27"/>
    <p:sldId id="285"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8" d="100"/>
          <a:sy n="98" d="100"/>
        </p:scale>
        <p:origin x="-64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31" Type="http://schemas.openxmlformats.org/officeDocument/2006/relationships/presProps" Target="presProps.xml"/><Relationship Id="rId34" Type="http://schemas.openxmlformats.org/officeDocument/2006/relationships/tableStyles" Target="tableStyles.xml"/><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printerSettings" Target="printerSettings/printerSettings1.bin"/><Relationship Id="rId11" Type="http://schemas.openxmlformats.org/officeDocument/2006/relationships/slide" Target="slides/slide10.xml"/><Relationship Id="rId29" Type="http://schemas.openxmlformats.org/officeDocument/2006/relationships/notesMaster" Target="notesMasters/notesMaster1.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48FFB1-DD2B-8644-ACC9-A8E21CA17CCF}" type="datetimeFigureOut">
              <a:rPr lang="en-US" smtClean="0"/>
              <a:t>6/14/10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50A0EA-3A72-F64B-AEFC-892106F2F87F}"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Questions to ask</a:t>
            </a:r>
            <a:r>
              <a:rPr lang="en-US" baseline="0" dirty="0" smtClean="0"/>
              <a:t> students: What is grammar? How is film different from literature?</a:t>
            </a:r>
            <a:endParaRPr lang="en-US" dirty="0"/>
          </a:p>
        </p:txBody>
      </p:sp>
      <p:sp>
        <p:nvSpPr>
          <p:cNvPr id="4" name="Slide Number Placeholder 3"/>
          <p:cNvSpPr>
            <a:spLocks noGrp="1"/>
          </p:cNvSpPr>
          <p:nvPr>
            <p:ph type="sldNum" sz="quarter" idx="10"/>
          </p:nvPr>
        </p:nvSpPr>
        <p:spPr/>
        <p:txBody>
          <a:bodyPr/>
          <a:lstStyle/>
          <a:p>
            <a:fld id="{5B50A0EA-3A72-F64B-AEFC-892106F2F87F}" type="slidenum">
              <a:rPr lang="en-US" smtClean="0"/>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Questions to ask</a:t>
            </a:r>
            <a:r>
              <a:rPr lang="en-US" baseline="0" dirty="0" smtClean="0"/>
              <a:t> students: What is a shot? An angle? Editing?</a:t>
            </a:r>
            <a:endParaRPr lang="en-US" dirty="0" smtClean="0"/>
          </a:p>
          <a:p>
            <a:endParaRPr lang="en-US" dirty="0"/>
          </a:p>
        </p:txBody>
      </p:sp>
      <p:sp>
        <p:nvSpPr>
          <p:cNvPr id="4" name="Slide Number Placeholder 3"/>
          <p:cNvSpPr>
            <a:spLocks noGrp="1"/>
          </p:cNvSpPr>
          <p:nvPr>
            <p:ph type="sldNum" sz="quarter" idx="10"/>
          </p:nvPr>
        </p:nvSpPr>
        <p:spPr/>
        <p:txBody>
          <a:bodyPr/>
          <a:lstStyle/>
          <a:p>
            <a:fld id="{5B50A0EA-3A72-F64B-AEFC-892106F2F87F}" type="slidenum">
              <a:rPr lang="en-US" smtClean="0"/>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B50A0EA-3A72-F64B-AEFC-892106F2F87F}" type="slidenum">
              <a:rPr lang="en-US" smtClean="0"/>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50A0EA-3A72-F64B-AEFC-892106F2F87F}" type="slidenum">
              <a:rPr lang="en-US" smtClean="0"/>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50A0EA-3A72-F64B-AEFC-892106F2F87F}" type="slidenum">
              <a:rPr lang="en-US" smtClean="0"/>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50A0EA-3A72-F64B-AEFC-892106F2F87F}" type="slidenum">
              <a:rPr lang="en-US" smtClean="0"/>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50A0EA-3A72-F64B-AEFC-892106F2F87F}" type="slidenum">
              <a:rPr lang="en-US" smtClean="0"/>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B50A0EA-3A72-F64B-AEFC-892106F2F87F}"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308F14-17C4-1F48-BA55-69AAA02BE5AB}" type="datetimeFigureOut">
              <a:rPr lang="en-US" smtClean="0"/>
              <a:pPr/>
              <a:t>6/14/10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308F14-17C4-1F48-BA55-69AAA02BE5AB}" type="datetimeFigureOut">
              <a:rPr lang="en-US" smtClean="0"/>
              <a:pPr/>
              <a:t>6/14/10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308F14-17C4-1F48-BA55-69AAA02BE5AB}" type="datetimeFigureOut">
              <a:rPr lang="en-US" smtClean="0"/>
              <a:pPr/>
              <a:t>6/14/10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308F14-17C4-1F48-BA55-69AAA02BE5AB}" type="datetimeFigureOut">
              <a:rPr lang="en-US" smtClean="0"/>
              <a:pPr/>
              <a:t>6/14/10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308F14-17C4-1F48-BA55-69AAA02BE5AB}" type="datetimeFigureOut">
              <a:rPr lang="en-US" smtClean="0"/>
              <a:pPr/>
              <a:t>6/14/10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308F14-17C4-1F48-BA55-69AAA02BE5AB}" type="datetimeFigureOut">
              <a:rPr lang="en-US" smtClean="0"/>
              <a:pPr/>
              <a:t>6/14/10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308F14-17C4-1F48-BA55-69AAA02BE5AB}" type="datetimeFigureOut">
              <a:rPr lang="en-US" smtClean="0"/>
              <a:pPr/>
              <a:t>6/14/10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308F14-17C4-1F48-BA55-69AAA02BE5AB}" type="datetimeFigureOut">
              <a:rPr lang="en-US" smtClean="0"/>
              <a:pPr/>
              <a:t>6/14/10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308F14-17C4-1F48-BA55-69AAA02BE5AB}" type="datetimeFigureOut">
              <a:rPr lang="en-US" smtClean="0"/>
              <a:pPr/>
              <a:t>6/14/10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308F14-17C4-1F48-BA55-69AAA02BE5AB}" type="datetimeFigureOut">
              <a:rPr lang="en-US" smtClean="0"/>
              <a:pPr/>
              <a:t>6/14/10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308F14-17C4-1F48-BA55-69AAA02BE5AB}" type="datetimeFigureOut">
              <a:rPr lang="en-US" smtClean="0"/>
              <a:pPr/>
              <a:t>6/14/10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E1470E-C092-7E4C-ABB7-BA87B1C09EC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image" Target="../media/image1.jpeg"/><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theme" Target="../theme/theme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13">
            <a:alphaModFix amt="65000"/>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308F14-17C4-1F48-BA55-69AAA02BE5AB}" type="datetimeFigureOut">
              <a:rPr lang="en-US" smtClean="0"/>
              <a:pPr/>
              <a:t>6/14/10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E1470E-C092-7E4C-ABB7-BA87B1C09EC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None/>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3"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png"/></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3">
            <a:alphaModFix amt="65000"/>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146175"/>
          </a:xfrm>
        </p:spPr>
        <p:txBody>
          <a:bodyPr>
            <a:noAutofit/>
          </a:bodyPr>
          <a:lstStyle/>
          <a:p>
            <a:r>
              <a:rPr lang="en-US" sz="6000" b="1" cap="small" dirty="0" smtClean="0"/>
              <a:t>The Grammar of Film</a:t>
            </a:r>
            <a:br>
              <a:rPr lang="en-US" sz="6000" b="1" cap="small" dirty="0" smtClean="0"/>
            </a:br>
            <a:endParaRPr lang="en-US" sz="6000" b="1" cap="small" dirty="0"/>
          </a:p>
        </p:txBody>
      </p:sp>
      <p:sp>
        <p:nvSpPr>
          <p:cNvPr id="3" name="Subtitle 2"/>
          <p:cNvSpPr>
            <a:spLocks noGrp="1"/>
          </p:cNvSpPr>
          <p:nvPr>
            <p:ph type="subTitle" idx="1"/>
          </p:nvPr>
        </p:nvSpPr>
        <p:spPr>
          <a:xfrm>
            <a:off x="1371600" y="3276600"/>
            <a:ext cx="6400800" cy="2362200"/>
          </a:xfrm>
        </p:spPr>
        <p:txBody>
          <a:bodyPr>
            <a:normAutofit fontScale="92500"/>
          </a:bodyPr>
          <a:lstStyle/>
          <a:p>
            <a:r>
              <a:rPr lang="en-US" b="1" cap="small" dirty="0" smtClean="0">
                <a:solidFill>
                  <a:srgbClr val="000000"/>
                </a:solidFill>
              </a:rPr>
              <a:t>How Filmmakers tell a story on screen</a:t>
            </a:r>
          </a:p>
          <a:p>
            <a:endParaRPr lang="en-US" b="1" cap="small" dirty="0" smtClean="0">
              <a:solidFill>
                <a:srgbClr val="000000"/>
              </a:solidFill>
            </a:endParaRPr>
          </a:p>
          <a:p>
            <a:endParaRPr lang="en-US" b="1" cap="small" dirty="0" smtClean="0">
              <a:solidFill>
                <a:srgbClr val="000000"/>
              </a:solidFill>
            </a:endParaRPr>
          </a:p>
          <a:p>
            <a:r>
              <a:rPr lang="en-US" b="1" cap="small" dirty="0" smtClean="0">
                <a:solidFill>
                  <a:srgbClr val="000000"/>
                </a:solidFill>
              </a:rPr>
              <a:t>A Ms. Wichterman Production</a:t>
            </a:r>
            <a:endParaRPr lang="en-US" b="1" cap="small" dirty="0">
              <a:solidFill>
                <a:srgbClr val="0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143000"/>
            <a:ext cx="8305800" cy="4572001"/>
          </a:xfrm>
        </p:spPr>
        <p:txBody>
          <a:bodyPr/>
          <a:lstStyle/>
          <a:p>
            <a:pPr indent="0"/>
            <a:r>
              <a:rPr lang="en-US" dirty="0" smtClean="0"/>
              <a:t>An </a:t>
            </a:r>
            <a:r>
              <a:rPr lang="en-US" b="1" dirty="0" smtClean="0"/>
              <a:t>Extreme Close-Up </a:t>
            </a:r>
            <a:r>
              <a:rPr lang="en-US" dirty="0" smtClean="0"/>
              <a:t>is a variation on the</a:t>
            </a:r>
          </a:p>
          <a:p>
            <a:pPr indent="0"/>
            <a:r>
              <a:rPr lang="en-US" dirty="0" smtClean="0"/>
              <a:t>close-up. It is often used to highlight a </a:t>
            </a:r>
          </a:p>
          <a:p>
            <a:pPr indent="0"/>
            <a:r>
              <a:rPr lang="en-US" dirty="0" smtClean="0"/>
              <a:t>symbolically important object or a particular </a:t>
            </a:r>
          </a:p>
          <a:p>
            <a:pPr indent="0"/>
            <a:r>
              <a:rPr lang="en-US" dirty="0" smtClean="0"/>
              <a:t>body part such as </a:t>
            </a:r>
          </a:p>
          <a:p>
            <a:pPr indent="0"/>
            <a:r>
              <a:rPr lang="en-US" dirty="0" smtClean="0"/>
              <a:t>an eye, a hand, </a:t>
            </a:r>
          </a:p>
          <a:p>
            <a:pPr indent="0"/>
            <a:r>
              <a:rPr lang="en-US" dirty="0" smtClean="0"/>
              <a:t>or a mouth.</a:t>
            </a:r>
            <a:endParaRPr lang="en-US" dirty="0"/>
          </a:p>
        </p:txBody>
      </p:sp>
      <p:pic>
        <p:nvPicPr>
          <p:cNvPr id="4" name="Picture 3"/>
          <p:cNvPicPr>
            <a:picLocks noChangeAspect="1"/>
          </p:cNvPicPr>
          <p:nvPr/>
        </p:nvPicPr>
        <p:blipFill>
          <a:blip r:embed="rId3"/>
          <a:stretch>
            <a:fillRect/>
          </a:stretch>
        </p:blipFill>
        <p:spPr>
          <a:xfrm>
            <a:off x="3962400" y="2971801"/>
            <a:ext cx="4250028" cy="2743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4343400" cy="4114800"/>
          </a:xfrm>
        </p:spPr>
        <p:txBody>
          <a:bodyPr>
            <a:normAutofit/>
          </a:bodyPr>
          <a:lstStyle/>
          <a:p>
            <a:pPr indent="0"/>
            <a:r>
              <a:rPr lang="en-US" sz="4000" b="1" dirty="0" smtClean="0"/>
              <a:t>Angle: </a:t>
            </a:r>
            <a:r>
              <a:rPr sz="4000" dirty="0" smtClean="0"/>
              <a:t>The direction and height from which the camera takes the scene.</a:t>
            </a:r>
            <a:endParaRPr lang="en-US" sz="4000" b="1" dirty="0"/>
          </a:p>
        </p:txBody>
      </p:sp>
      <p:pic>
        <p:nvPicPr>
          <p:cNvPr id="4" name="Picture 3"/>
          <p:cNvPicPr>
            <a:picLocks noChangeAspect="1"/>
          </p:cNvPicPr>
          <p:nvPr/>
        </p:nvPicPr>
        <p:blipFill>
          <a:blip r:embed="rId2"/>
          <a:srcRect r="6159" b="-174"/>
          <a:stretch>
            <a:fillRect/>
          </a:stretch>
        </p:blipFill>
        <p:spPr>
          <a:xfrm flipH="1">
            <a:off x="5257800" y="1600200"/>
            <a:ext cx="3365500" cy="36639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4495799"/>
          </a:xfrm>
        </p:spPr>
        <p:txBody>
          <a:bodyPr>
            <a:normAutofit fontScale="85000" lnSpcReduction="10000"/>
          </a:bodyPr>
          <a:lstStyle/>
          <a:p>
            <a:pPr indent="0"/>
            <a:r>
              <a:rPr lang="en-US" dirty="0" smtClean="0"/>
              <a:t>As we know from watching movies, the angle at which </a:t>
            </a:r>
          </a:p>
          <a:p>
            <a:pPr indent="0"/>
            <a:r>
              <a:rPr lang="en-US" dirty="0" smtClean="0"/>
              <a:t>a character is shot in a film can dramatically affect how </a:t>
            </a:r>
          </a:p>
          <a:p>
            <a:pPr indent="0"/>
            <a:r>
              <a:rPr lang="en-US" dirty="0" smtClean="0"/>
              <a:t>we perceive that character. </a:t>
            </a:r>
          </a:p>
          <a:p>
            <a:pPr indent="0"/>
            <a:r>
              <a:rPr lang="en-US" dirty="0" smtClean="0"/>
              <a:t>		Film directors often choose to shoot characters 					using different angles in order to make </a:t>
            </a:r>
          </a:p>
          <a:p>
            <a:pPr indent="0"/>
            <a:r>
              <a:rPr lang="en-US" dirty="0" smtClean="0"/>
              <a:t>					  a comment on the importance of that </a:t>
            </a:r>
          </a:p>
          <a:p>
            <a:pPr indent="0"/>
            <a:r>
              <a:rPr lang="en-US" dirty="0" smtClean="0"/>
              <a:t>					   person in the film.</a:t>
            </a:r>
            <a:endParaRPr lang="en-US" sz="1235" dirty="0" smtClean="0"/>
          </a:p>
          <a:p>
            <a:pPr indent="0"/>
            <a:r>
              <a:rPr lang="en-US" sz="1235" dirty="0" smtClean="0"/>
              <a:t>					</a:t>
            </a:r>
          </a:p>
          <a:p>
            <a:pPr indent="0"/>
            <a:r>
              <a:rPr lang="en-US" dirty="0" smtClean="0"/>
              <a:t>					There are five basic camera angles used 					to shoot scenes in a film… </a:t>
            </a:r>
            <a:endParaRPr lang="en-US" b="1" dirty="0"/>
          </a:p>
        </p:txBody>
      </p:sp>
      <p:pic>
        <p:nvPicPr>
          <p:cNvPr id="4" name="Picture 3"/>
          <p:cNvPicPr>
            <a:picLocks noChangeAspect="1"/>
          </p:cNvPicPr>
          <p:nvPr/>
        </p:nvPicPr>
        <p:blipFill>
          <a:blip r:embed="rId2"/>
          <a:stretch>
            <a:fillRect/>
          </a:stretch>
        </p:blipFill>
        <p:spPr>
          <a:xfrm flipH="1">
            <a:off x="457200" y="2895600"/>
            <a:ext cx="2833635" cy="27432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2285999"/>
          </a:xfrm>
        </p:spPr>
        <p:txBody>
          <a:bodyPr>
            <a:normAutofit fontScale="77500" lnSpcReduction="20000"/>
          </a:bodyPr>
          <a:lstStyle/>
          <a:p>
            <a:pPr indent="0"/>
            <a:r>
              <a:rPr lang="en-US" dirty="0" smtClean="0"/>
              <a:t>For the </a:t>
            </a:r>
            <a:r>
              <a:rPr lang="en-US" b="1" dirty="0" smtClean="0"/>
              <a:t>Bird’s-Eye View</a:t>
            </a:r>
            <a:r>
              <a:rPr lang="en-US" dirty="0" smtClean="0"/>
              <a:t>, the camera is placed above the subject, looking down toward the subject and the ground. This kind of shot can seem disorienting because it is rarely the way audiences see the world. Because of this, directors often use the bird’s-eye view when they want to make some kind of dramatic comment on a character or scene.</a:t>
            </a:r>
            <a:endParaRPr lang="en-US" b="1" dirty="0"/>
          </a:p>
        </p:txBody>
      </p:sp>
      <p:pic>
        <p:nvPicPr>
          <p:cNvPr id="4" name="Picture 3"/>
          <p:cNvPicPr>
            <a:picLocks noChangeAspect="1"/>
          </p:cNvPicPr>
          <p:nvPr/>
        </p:nvPicPr>
        <p:blipFill>
          <a:blip r:embed="rId2"/>
          <a:stretch>
            <a:fillRect/>
          </a:stretch>
        </p:blipFill>
        <p:spPr>
          <a:xfrm>
            <a:off x="2667000" y="3200400"/>
            <a:ext cx="4064000" cy="2286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4572000"/>
          </a:xfrm>
        </p:spPr>
        <p:txBody>
          <a:bodyPr>
            <a:normAutofit fontScale="92500" lnSpcReduction="20000"/>
          </a:bodyPr>
          <a:lstStyle/>
          <a:p>
            <a:pPr indent="0"/>
            <a:r>
              <a:rPr lang="en-US" dirty="0" smtClean="0"/>
              <a:t>The </a:t>
            </a:r>
            <a:r>
              <a:rPr lang="en-US" b="1" dirty="0" smtClean="0"/>
              <a:t>High Angle</a:t>
            </a:r>
            <a:r>
              <a:rPr lang="en-US" dirty="0" smtClean="0"/>
              <a:t>, looking downwards, tends to draw attention to the importance of the environment or setting for a scene. </a:t>
            </a:r>
          </a:p>
          <a:p>
            <a:pPr indent="0"/>
            <a:endParaRPr lang="en-US" sz="1135" dirty="0" smtClean="0"/>
          </a:p>
          <a:p>
            <a:pPr indent="0"/>
            <a:r>
              <a:rPr lang="en-US" dirty="0" smtClean="0"/>
              <a:t>High angle shots also </a:t>
            </a:r>
          </a:p>
          <a:p>
            <a:pPr indent="0"/>
            <a:r>
              <a:rPr lang="en-US" dirty="0" smtClean="0"/>
              <a:t>tend to make characters </a:t>
            </a:r>
          </a:p>
          <a:p>
            <a:pPr indent="0"/>
            <a:r>
              <a:rPr lang="en-US" dirty="0" smtClean="0"/>
              <a:t>look small and are often </a:t>
            </a:r>
          </a:p>
          <a:p>
            <a:pPr indent="0"/>
            <a:r>
              <a:rPr lang="en-US" dirty="0" smtClean="0"/>
              <a:t>used by directors to </a:t>
            </a:r>
          </a:p>
          <a:p>
            <a:pPr indent="0"/>
            <a:r>
              <a:rPr lang="en-US" dirty="0" smtClean="0"/>
              <a:t>symbolically suggest </a:t>
            </a:r>
          </a:p>
          <a:p>
            <a:pPr indent="0"/>
            <a:r>
              <a:rPr lang="en-US" dirty="0" smtClean="0"/>
              <a:t>insignificance.</a:t>
            </a:r>
            <a:endParaRPr lang="en-US" b="1" dirty="0"/>
          </a:p>
        </p:txBody>
      </p:sp>
      <p:pic>
        <p:nvPicPr>
          <p:cNvPr id="4" name="Picture 3"/>
          <p:cNvPicPr>
            <a:picLocks noChangeAspect="1"/>
          </p:cNvPicPr>
          <p:nvPr/>
        </p:nvPicPr>
        <p:blipFill>
          <a:blip r:embed="rId2"/>
          <a:stretch>
            <a:fillRect/>
          </a:stretch>
        </p:blipFill>
        <p:spPr>
          <a:xfrm>
            <a:off x="4953000" y="2743200"/>
            <a:ext cx="3657600" cy="2743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2362199"/>
          </a:xfrm>
        </p:spPr>
        <p:txBody>
          <a:bodyPr>
            <a:normAutofit fontScale="77500" lnSpcReduction="20000"/>
          </a:bodyPr>
          <a:lstStyle/>
          <a:p>
            <a:pPr indent="0"/>
            <a:r>
              <a:rPr lang="en-US" dirty="0" smtClean="0"/>
              <a:t>The </a:t>
            </a:r>
            <a:r>
              <a:rPr lang="en-US" b="1" dirty="0" smtClean="0"/>
              <a:t>Low Angle</a:t>
            </a:r>
            <a:r>
              <a:rPr lang="en-US" dirty="0" smtClean="0"/>
              <a:t>, looking upwards, has the opposite effect of a high angle shot. It tends to focus attention on the size and significance of a character or object. Often directors will use this kind of shot to symbolically announce the power and authority of one of their characters without literally telling the audience this information</a:t>
            </a:r>
            <a:endParaRPr lang="en-US" b="1" dirty="0"/>
          </a:p>
        </p:txBody>
      </p:sp>
      <p:pic>
        <p:nvPicPr>
          <p:cNvPr id="4" name="Picture 3"/>
          <p:cNvPicPr>
            <a:picLocks noChangeAspect="1"/>
          </p:cNvPicPr>
          <p:nvPr/>
        </p:nvPicPr>
        <p:blipFill>
          <a:blip r:embed="rId2"/>
          <a:srcRect t="11702" b="11702"/>
          <a:stretch>
            <a:fillRect/>
          </a:stretch>
        </p:blipFill>
        <p:spPr>
          <a:xfrm>
            <a:off x="2057400" y="3276600"/>
            <a:ext cx="5291667" cy="2286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4572000"/>
          </a:xfrm>
        </p:spPr>
        <p:txBody>
          <a:bodyPr>
            <a:normAutofit/>
          </a:bodyPr>
          <a:lstStyle/>
          <a:p>
            <a:pPr indent="0"/>
            <a:r>
              <a:rPr lang="en-US" dirty="0" smtClean="0"/>
              <a:t>The </a:t>
            </a:r>
            <a:r>
              <a:rPr lang="en-US" b="1" dirty="0" smtClean="0"/>
              <a:t>Eye-Level </a:t>
            </a:r>
            <a:r>
              <a:rPr lang="en-US" dirty="0" smtClean="0"/>
              <a:t>shot is the most common angle seen in movies. Scenes are shot at the same level as an observer would see the scene</a:t>
            </a:r>
            <a:r>
              <a:rPr lang="en-US" sz="1000" dirty="0" smtClean="0"/>
              <a:t>. </a:t>
            </a:r>
          </a:p>
          <a:p>
            <a:pPr indent="0"/>
            <a:r>
              <a:rPr lang="en-US" sz="1000" dirty="0" smtClean="0"/>
              <a:t>						</a:t>
            </a:r>
          </a:p>
          <a:p>
            <a:pPr indent="0"/>
            <a:r>
              <a:rPr lang="en-US" dirty="0" smtClean="0"/>
              <a:t>						These are not terribly dramatic 						shots but are used to 						photograph scenes that explain 						story development.</a:t>
            </a:r>
            <a:endParaRPr lang="en-US" b="1" dirty="0"/>
          </a:p>
        </p:txBody>
      </p:sp>
      <p:pic>
        <p:nvPicPr>
          <p:cNvPr id="5" name="Picture 4"/>
          <p:cNvPicPr>
            <a:picLocks noChangeAspect="1"/>
          </p:cNvPicPr>
          <p:nvPr/>
        </p:nvPicPr>
        <p:blipFill>
          <a:blip r:embed="rId2"/>
          <a:stretch>
            <a:fillRect/>
          </a:stretch>
        </p:blipFill>
        <p:spPr>
          <a:xfrm>
            <a:off x="838200" y="2819400"/>
            <a:ext cx="2594758" cy="2743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2057399"/>
          </a:xfrm>
        </p:spPr>
        <p:txBody>
          <a:bodyPr>
            <a:normAutofit fontScale="92500" lnSpcReduction="20000"/>
          </a:bodyPr>
          <a:lstStyle/>
          <a:p>
            <a:pPr indent="0"/>
            <a:r>
              <a:rPr lang="en-US" dirty="0" smtClean="0"/>
              <a:t>The </a:t>
            </a:r>
            <a:r>
              <a:rPr lang="en-US" b="1" dirty="0" smtClean="0"/>
              <a:t>Oblique Angle </a:t>
            </a:r>
            <a:r>
              <a:rPr lang="en-US" dirty="0" smtClean="0"/>
              <a:t>is shot by literally tilting the camera frame. It can be used to suggest a sense of “crookedness” and anxiety, or, in the case of some television news shows and music videos, a sense of playfulness.</a:t>
            </a:r>
            <a:endParaRPr lang="en-US" b="1" dirty="0"/>
          </a:p>
        </p:txBody>
      </p:sp>
      <p:pic>
        <p:nvPicPr>
          <p:cNvPr id="4" name="Picture 3"/>
          <p:cNvPicPr>
            <a:picLocks noChangeAspect="1"/>
          </p:cNvPicPr>
          <p:nvPr/>
        </p:nvPicPr>
        <p:blipFill>
          <a:blip r:embed="rId2"/>
          <a:stretch>
            <a:fillRect/>
          </a:stretch>
        </p:blipFill>
        <p:spPr>
          <a:xfrm>
            <a:off x="2133600" y="3429000"/>
            <a:ext cx="4979323" cy="2286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2700" y="1143000"/>
            <a:ext cx="5016500" cy="4572000"/>
          </a:xfrm>
        </p:spPr>
        <p:txBody>
          <a:bodyPr>
            <a:normAutofit/>
          </a:bodyPr>
          <a:lstStyle/>
          <a:p>
            <a:r>
              <a:rPr lang="en-US" sz="6000" b="1" dirty="0" smtClean="0"/>
              <a:t>Editing:</a:t>
            </a:r>
            <a:r>
              <a:rPr lang="en-US" sz="6000" b="1" dirty="0" smtClean="0"/>
              <a:t> </a:t>
            </a:r>
            <a:r>
              <a:rPr sz="4400" dirty="0" smtClean="0"/>
              <a:t>The work of selecting and joining together shots to create a finished film. </a:t>
            </a:r>
            <a:endParaRPr lang="en-US" sz="4800" b="1" dirty="0"/>
          </a:p>
        </p:txBody>
      </p:sp>
      <p:pic>
        <p:nvPicPr>
          <p:cNvPr id="4" name="Picture 3"/>
          <p:cNvPicPr>
            <a:picLocks noChangeAspect="1"/>
          </p:cNvPicPr>
          <p:nvPr/>
        </p:nvPicPr>
        <p:blipFill>
          <a:blip r:embed="rId2"/>
          <a:srcRect r="6159" b="-174"/>
          <a:stretch>
            <a:fillRect/>
          </a:stretch>
        </p:blipFill>
        <p:spPr>
          <a:xfrm>
            <a:off x="457200" y="1447800"/>
            <a:ext cx="3365500" cy="36639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5181600" cy="4572000"/>
          </a:xfrm>
        </p:spPr>
        <p:txBody>
          <a:bodyPr>
            <a:normAutofit/>
          </a:bodyPr>
          <a:lstStyle/>
          <a:p>
            <a:pPr indent="0"/>
            <a:r>
              <a:rPr lang="en-US" b="1" dirty="0" smtClean="0"/>
              <a:t>Continuity Editing: </a:t>
            </a:r>
            <a:r>
              <a:rPr dirty="0" smtClean="0"/>
              <a:t>Editing that creates action that flows smoothly across shots and scenes without jarring visual inconsistencies. Establishes a sense of story for the viewer. </a:t>
            </a:r>
            <a:endParaRPr lang="en-US" b="1" dirty="0"/>
          </a:p>
        </p:txBody>
      </p:sp>
      <p:pic>
        <p:nvPicPr>
          <p:cNvPr id="4" name="Picture 3"/>
          <p:cNvPicPr>
            <a:picLocks noChangeAspect="1"/>
          </p:cNvPicPr>
          <p:nvPr/>
        </p:nvPicPr>
        <p:blipFill>
          <a:blip r:embed="rId2"/>
          <a:stretch>
            <a:fillRect/>
          </a:stretch>
        </p:blipFill>
        <p:spPr>
          <a:xfrm>
            <a:off x="6172200" y="1143001"/>
            <a:ext cx="2503170" cy="4572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143000"/>
            <a:ext cx="7696200" cy="4648199"/>
          </a:xfrm>
        </p:spPr>
        <p:txBody>
          <a:bodyPr>
            <a:normAutofit fontScale="92500" lnSpcReduction="20000"/>
          </a:bodyPr>
          <a:lstStyle/>
          <a:p>
            <a:pPr marL="0">
              <a:buNone/>
            </a:pPr>
            <a:r>
              <a:rPr lang="en-US" sz="2800" dirty="0" smtClean="0"/>
              <a:t>In literature so much of how </a:t>
            </a:r>
          </a:p>
          <a:p>
            <a:pPr marL="0">
              <a:buNone/>
            </a:pPr>
            <a:r>
              <a:rPr lang="en-US" sz="2800" dirty="0" smtClean="0"/>
              <a:t>we experience a text depends </a:t>
            </a:r>
          </a:p>
          <a:p>
            <a:pPr marL="0">
              <a:buNone/>
            </a:pPr>
            <a:r>
              <a:rPr lang="en-US" sz="2800" dirty="0" smtClean="0"/>
              <a:t>on our imagination. </a:t>
            </a:r>
          </a:p>
          <a:p>
            <a:pPr marL="0">
              <a:buNone/>
            </a:pPr>
            <a:r>
              <a:rPr lang="en-US" sz="2800" dirty="0" smtClean="0"/>
              <a:t>We are given words on a page </a:t>
            </a:r>
          </a:p>
          <a:p>
            <a:pPr marL="0">
              <a:buNone/>
            </a:pPr>
            <a:r>
              <a:rPr lang="en-US" sz="2800" dirty="0" smtClean="0"/>
              <a:t>and it is up to us to fill in the </a:t>
            </a:r>
          </a:p>
          <a:p>
            <a:pPr marL="0">
              <a:buNone/>
            </a:pPr>
            <a:r>
              <a:rPr lang="en-US" sz="2800" dirty="0" smtClean="0"/>
              <a:t>rest.</a:t>
            </a:r>
          </a:p>
          <a:p>
            <a:pPr marL="0">
              <a:buNone/>
            </a:pPr>
            <a:r>
              <a:rPr lang="en-US" sz="2800" dirty="0" smtClean="0"/>
              <a:t>Authors rely on plot, </a:t>
            </a:r>
          </a:p>
          <a:p>
            <a:pPr marL="0">
              <a:buNone/>
            </a:pPr>
            <a:r>
              <a:rPr lang="en-US" sz="2800" dirty="0" smtClean="0"/>
              <a:t>characterization and imagery </a:t>
            </a:r>
          </a:p>
          <a:p>
            <a:pPr marL="0">
              <a:buNone/>
            </a:pPr>
            <a:r>
              <a:rPr lang="en-US" sz="2800" dirty="0" smtClean="0"/>
              <a:t>to paint a picture in our minds. </a:t>
            </a:r>
          </a:p>
          <a:p>
            <a:pPr marL="0">
              <a:buNone/>
            </a:pPr>
            <a:endParaRPr lang="en-US" sz="2800" dirty="0" smtClean="0"/>
          </a:p>
          <a:p>
            <a:pPr marL="0" algn="ctr">
              <a:buNone/>
            </a:pPr>
            <a:r>
              <a:rPr lang="en-US" sz="2800" i="1" dirty="0" smtClean="0"/>
              <a:t>In film however, things are somewhat different…</a:t>
            </a:r>
            <a:r>
              <a:rPr lang="en-US" sz="2800" dirty="0" smtClean="0"/>
              <a:t>   </a:t>
            </a:r>
            <a:endParaRPr lang="en-US" sz="2800" dirty="0"/>
          </a:p>
        </p:txBody>
      </p:sp>
      <p:pic>
        <p:nvPicPr>
          <p:cNvPr id="5" name="Picture 4"/>
          <p:cNvPicPr>
            <a:picLocks noChangeAspect="1"/>
          </p:cNvPicPr>
          <p:nvPr/>
        </p:nvPicPr>
        <p:blipFill>
          <a:blip r:embed="rId2"/>
          <a:stretch>
            <a:fillRect/>
          </a:stretch>
        </p:blipFill>
        <p:spPr>
          <a:xfrm>
            <a:off x="5522673" y="1143001"/>
            <a:ext cx="3316527" cy="41148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2133599"/>
          </a:xfrm>
        </p:spPr>
        <p:txBody>
          <a:bodyPr>
            <a:normAutofit fontScale="85000" lnSpcReduction="10000"/>
          </a:bodyPr>
          <a:lstStyle/>
          <a:p>
            <a:pPr indent="0"/>
            <a:r>
              <a:rPr lang="en-US" b="1" dirty="0" err="1" smtClean="0"/>
              <a:t>Eyeline</a:t>
            </a:r>
            <a:r>
              <a:rPr lang="en-US" b="1" dirty="0" smtClean="0"/>
              <a:t> Matching:</a:t>
            </a:r>
            <a:r>
              <a:rPr lang="en-US" b="1" dirty="0" smtClean="0"/>
              <a:t> </a:t>
            </a:r>
            <a:r>
              <a:rPr dirty="0" smtClean="0"/>
              <a:t>The </a:t>
            </a:r>
            <a:r>
              <a:rPr dirty="0" smtClean="0"/>
              <a:t>matching of eyelines between two or more characters. For example, if</a:t>
            </a:r>
            <a:r>
              <a:rPr dirty="0" smtClean="0"/>
              <a:t> </a:t>
            </a:r>
            <a:r>
              <a:rPr lang="en-US" dirty="0" smtClean="0"/>
              <a:t>one character </a:t>
            </a:r>
            <a:r>
              <a:rPr dirty="0" smtClean="0"/>
              <a:t>looks </a:t>
            </a:r>
            <a:r>
              <a:rPr dirty="0" smtClean="0"/>
              <a:t>to the right in shot A,</a:t>
            </a:r>
            <a:r>
              <a:rPr dirty="0" smtClean="0"/>
              <a:t> </a:t>
            </a:r>
            <a:r>
              <a:rPr lang="en-US" dirty="0" smtClean="0"/>
              <a:t>the other character </a:t>
            </a:r>
            <a:r>
              <a:rPr dirty="0" smtClean="0"/>
              <a:t>will </a:t>
            </a:r>
            <a:r>
              <a:rPr dirty="0" smtClean="0"/>
              <a:t>look to the left in shot B. This establishes a relationship of proximity and continuity. </a:t>
            </a:r>
            <a:endParaRPr lang="en-US" b="1" dirty="0"/>
          </a:p>
        </p:txBody>
      </p:sp>
      <p:pic>
        <p:nvPicPr>
          <p:cNvPr id="4" name="Picture 3"/>
          <p:cNvPicPr>
            <a:picLocks noChangeAspect="1"/>
          </p:cNvPicPr>
          <p:nvPr/>
        </p:nvPicPr>
        <p:blipFill>
          <a:blip r:embed="rId2"/>
          <a:stretch>
            <a:fillRect/>
          </a:stretch>
        </p:blipFill>
        <p:spPr>
          <a:xfrm>
            <a:off x="2667000" y="3454401"/>
            <a:ext cx="3810000" cy="22606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0" y="1143001"/>
            <a:ext cx="3886200" cy="4572000"/>
          </a:xfrm>
        </p:spPr>
        <p:txBody>
          <a:bodyPr>
            <a:normAutofit/>
          </a:bodyPr>
          <a:lstStyle/>
          <a:p>
            <a:pPr indent="0"/>
            <a:r>
              <a:rPr lang="en-US" b="1" dirty="0" smtClean="0"/>
              <a:t>Errors of Continuity: </a:t>
            </a:r>
            <a:r>
              <a:rPr dirty="0" smtClean="0"/>
              <a:t>Disruptions </a:t>
            </a:r>
            <a:r>
              <a:rPr dirty="0" smtClean="0"/>
              <a:t>in the flow of a scene, such as a failure to match action or the placement of props across shots. </a:t>
            </a:r>
            <a:endParaRPr lang="en-US" b="1" dirty="0"/>
          </a:p>
        </p:txBody>
      </p:sp>
      <p:pic>
        <p:nvPicPr>
          <p:cNvPr id="4" name="Picture 3"/>
          <p:cNvPicPr>
            <a:picLocks noChangeAspect="1"/>
          </p:cNvPicPr>
          <p:nvPr/>
        </p:nvPicPr>
        <p:blipFill>
          <a:blip r:embed="rId2"/>
          <a:stretch>
            <a:fillRect/>
          </a:stretch>
        </p:blipFill>
        <p:spPr>
          <a:xfrm>
            <a:off x="914400" y="1524000"/>
            <a:ext cx="3732245" cy="36576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4572000"/>
          </a:xfrm>
        </p:spPr>
        <p:txBody>
          <a:bodyPr>
            <a:normAutofit/>
          </a:bodyPr>
          <a:lstStyle/>
          <a:p>
            <a:pPr indent="0"/>
            <a:r>
              <a:rPr lang="en-US" b="1" dirty="0" smtClean="0"/>
              <a:t>Cut</a:t>
            </a:r>
            <a:r>
              <a:rPr lang="en-US" dirty="0" smtClean="0"/>
              <a:t>:</a:t>
            </a:r>
            <a:r>
              <a:rPr dirty="0" smtClean="0"/>
              <a:t> </a:t>
            </a:r>
            <a:r>
              <a:rPr dirty="0" smtClean="0"/>
              <a:t>visual transition created in editing in which one shot is instantaneously replaced on screen by another</a:t>
            </a:r>
            <a:r>
              <a:rPr dirty="0" smtClean="0"/>
              <a:t>.</a:t>
            </a:r>
            <a:endParaRPr lang="en-US" dirty="0" smtClean="0"/>
          </a:p>
          <a:p>
            <a:pPr indent="0"/>
            <a:endParaRPr lang="en-US" dirty="0" smtClean="0"/>
          </a:p>
          <a:p>
            <a:pPr indent="0"/>
            <a:endParaRPr lang="en-US" dirty="0" smtClean="0"/>
          </a:p>
          <a:p>
            <a:pPr indent="0"/>
            <a:endParaRPr lang="en-US" dirty="0" smtClean="0"/>
          </a:p>
          <a:p>
            <a:pPr indent="0"/>
            <a:endParaRPr lang="en-US" dirty="0" smtClean="0"/>
          </a:p>
          <a:p>
            <a:pPr indent="0"/>
            <a:r>
              <a:rPr lang="en-US" dirty="0" smtClean="0"/>
              <a:t>There are many different types of cuts in film.</a:t>
            </a:r>
            <a:r>
              <a:rPr dirty="0" smtClean="0"/>
              <a:t> </a:t>
            </a:r>
            <a:endParaRPr lang="en-US" b="1" dirty="0"/>
          </a:p>
        </p:txBody>
      </p:sp>
      <p:pic>
        <p:nvPicPr>
          <p:cNvPr id="5" name="Picture 4"/>
          <p:cNvPicPr>
            <a:picLocks noChangeAspect="1"/>
          </p:cNvPicPr>
          <p:nvPr/>
        </p:nvPicPr>
        <p:blipFill>
          <a:blip r:embed="rId2"/>
          <a:stretch>
            <a:fillRect/>
          </a:stretch>
        </p:blipFill>
        <p:spPr>
          <a:xfrm>
            <a:off x="3276600" y="2590800"/>
            <a:ext cx="2705622" cy="246888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3276600" cy="4572000"/>
          </a:xfrm>
        </p:spPr>
        <p:txBody>
          <a:bodyPr>
            <a:normAutofit/>
          </a:bodyPr>
          <a:lstStyle/>
          <a:p>
            <a:pPr indent="0"/>
            <a:r>
              <a:rPr lang="en-US" b="1" dirty="0" smtClean="0"/>
              <a:t>Matched Cut: </a:t>
            </a:r>
            <a:r>
              <a:rPr dirty="0" smtClean="0"/>
              <a:t>A </a:t>
            </a:r>
            <a:r>
              <a:rPr dirty="0" smtClean="0"/>
              <a:t>cut joining two shots whose compositional elements match, helping to establish strong continuity of action. </a:t>
            </a:r>
            <a:endParaRPr lang="en-US" b="1" dirty="0"/>
          </a:p>
        </p:txBody>
      </p:sp>
      <p:pic>
        <p:nvPicPr>
          <p:cNvPr id="4" name="Picture 3"/>
          <p:cNvPicPr>
            <a:picLocks noChangeAspect="1"/>
          </p:cNvPicPr>
          <p:nvPr/>
        </p:nvPicPr>
        <p:blipFill>
          <a:blip r:embed="rId2"/>
          <a:stretch>
            <a:fillRect/>
          </a:stretch>
        </p:blipFill>
        <p:spPr>
          <a:xfrm>
            <a:off x="4191000" y="1295400"/>
            <a:ext cx="4572000" cy="420624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4572000"/>
          </a:xfrm>
        </p:spPr>
        <p:txBody>
          <a:bodyPr>
            <a:normAutofit/>
          </a:bodyPr>
          <a:lstStyle/>
          <a:p>
            <a:pPr indent="0"/>
            <a:r>
              <a:rPr lang="en-US" b="1" dirty="0" smtClean="0"/>
              <a:t>Jump Cut: </a:t>
            </a:r>
            <a:r>
              <a:rPr lang="en-US" dirty="0" smtClean="0"/>
              <a:t>a</a:t>
            </a:r>
            <a:r>
              <a:rPr dirty="0" smtClean="0"/>
              <a:t> </a:t>
            </a:r>
            <a:r>
              <a:rPr dirty="0" smtClean="0"/>
              <a:t>cut that creates a lack of continuity by leaving out parts of the action. </a:t>
            </a:r>
            <a:endParaRPr lang="en-US" b="1" dirty="0"/>
          </a:p>
        </p:txBody>
      </p:sp>
      <p:pic>
        <p:nvPicPr>
          <p:cNvPr id="4" name="Picture 3"/>
          <p:cNvPicPr>
            <a:picLocks noChangeAspect="1"/>
          </p:cNvPicPr>
          <p:nvPr/>
        </p:nvPicPr>
        <p:blipFill>
          <a:blip r:embed="rId2"/>
          <a:stretch>
            <a:fillRect/>
          </a:stretch>
        </p:blipFill>
        <p:spPr>
          <a:xfrm>
            <a:off x="1066800" y="2438400"/>
            <a:ext cx="3641416" cy="2743200"/>
          </a:xfrm>
          <a:prstGeom prst="rect">
            <a:avLst/>
          </a:prstGeom>
        </p:spPr>
      </p:pic>
      <p:pic>
        <p:nvPicPr>
          <p:cNvPr id="5" name="Picture 4"/>
          <p:cNvPicPr>
            <a:picLocks noChangeAspect="1"/>
          </p:cNvPicPr>
          <p:nvPr/>
        </p:nvPicPr>
        <p:blipFill>
          <a:blip r:embed="rId3"/>
          <a:stretch>
            <a:fillRect/>
          </a:stretch>
        </p:blipFill>
        <p:spPr>
          <a:xfrm>
            <a:off x="4708216" y="2438400"/>
            <a:ext cx="3665693" cy="27432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24400" y="1143001"/>
            <a:ext cx="4114800" cy="4572000"/>
          </a:xfrm>
        </p:spPr>
        <p:txBody>
          <a:bodyPr>
            <a:normAutofit/>
          </a:bodyPr>
          <a:lstStyle/>
          <a:p>
            <a:pPr indent="0"/>
            <a:r>
              <a:rPr lang="en-US" b="1" dirty="0" smtClean="0"/>
              <a:t>Shot Reverse Shot Cutting: </a:t>
            </a:r>
            <a:r>
              <a:rPr dirty="0" smtClean="0"/>
              <a:t>Usually </a:t>
            </a:r>
            <a:r>
              <a:rPr dirty="0" smtClean="0"/>
              <a:t>used for conversation scenes, this technique alternates between over-the-shoulder shots showing each character speaking. </a:t>
            </a:r>
            <a:endParaRPr lang="en-US" b="1" dirty="0"/>
          </a:p>
        </p:txBody>
      </p:sp>
      <p:pic>
        <p:nvPicPr>
          <p:cNvPr id="4" name="Picture 3"/>
          <p:cNvPicPr>
            <a:picLocks noChangeAspect="1"/>
          </p:cNvPicPr>
          <p:nvPr/>
        </p:nvPicPr>
        <p:blipFill>
          <a:blip r:embed="rId2"/>
          <a:stretch>
            <a:fillRect/>
          </a:stretch>
        </p:blipFill>
        <p:spPr>
          <a:xfrm>
            <a:off x="1286256" y="1143001"/>
            <a:ext cx="3438144" cy="45720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447799"/>
            <a:ext cx="7848600" cy="2590801"/>
          </a:xfrm>
        </p:spPr>
        <p:txBody>
          <a:bodyPr>
            <a:normAutofit/>
          </a:bodyPr>
          <a:lstStyle/>
          <a:p>
            <a:pPr indent="0"/>
            <a:r>
              <a:rPr lang="en-US" b="1" dirty="0" smtClean="0"/>
              <a:t>Cross Cut</a:t>
            </a:r>
            <a:r>
              <a:rPr lang="en-US" dirty="0" smtClean="0"/>
              <a:t>: </a:t>
            </a:r>
            <a:r>
              <a:rPr dirty="0" smtClean="0"/>
              <a:t>Cutting </a:t>
            </a:r>
            <a:r>
              <a:rPr dirty="0" smtClean="0"/>
              <a:t>back and forth quickly between two or more lines of action, indicating they are happening simultaneously. </a:t>
            </a:r>
            <a:endParaRPr lang="en-US" b="1" dirty="0"/>
          </a:p>
        </p:txBody>
      </p:sp>
      <p:pic>
        <p:nvPicPr>
          <p:cNvPr id="4" name="Picture 3" descr="Picture 2.png"/>
          <p:cNvPicPr>
            <a:picLocks noChangeAspect="1"/>
          </p:cNvPicPr>
          <p:nvPr/>
        </p:nvPicPr>
        <p:blipFill>
          <a:blip r:embed="rId2"/>
          <a:stretch>
            <a:fillRect/>
          </a:stretch>
        </p:blipFill>
        <p:spPr>
          <a:xfrm>
            <a:off x="685800" y="4343399"/>
            <a:ext cx="2543840" cy="1371600"/>
          </a:xfrm>
          <a:prstGeom prst="rect">
            <a:avLst/>
          </a:prstGeom>
        </p:spPr>
      </p:pic>
      <p:pic>
        <p:nvPicPr>
          <p:cNvPr id="5" name="Picture 4" descr="Picture 3.png"/>
          <p:cNvPicPr>
            <a:picLocks noChangeAspect="1"/>
          </p:cNvPicPr>
          <p:nvPr/>
        </p:nvPicPr>
        <p:blipFill>
          <a:blip r:embed="rId3"/>
          <a:stretch>
            <a:fillRect/>
          </a:stretch>
        </p:blipFill>
        <p:spPr>
          <a:xfrm>
            <a:off x="3229640" y="4343399"/>
            <a:ext cx="2535261" cy="1371600"/>
          </a:xfrm>
          <a:prstGeom prst="rect">
            <a:avLst/>
          </a:prstGeom>
        </p:spPr>
      </p:pic>
      <p:pic>
        <p:nvPicPr>
          <p:cNvPr id="6" name="Picture 5" descr="Picture 4.png"/>
          <p:cNvPicPr>
            <a:picLocks noChangeAspect="1"/>
          </p:cNvPicPr>
          <p:nvPr/>
        </p:nvPicPr>
        <p:blipFill>
          <a:blip r:embed="rId4"/>
          <a:stretch>
            <a:fillRect/>
          </a:stretch>
        </p:blipFill>
        <p:spPr>
          <a:xfrm>
            <a:off x="5764901" y="4343399"/>
            <a:ext cx="2596679" cy="13716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2">
            <a:alphaModFix amt="65000"/>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62200"/>
            <a:ext cx="8229600" cy="3763963"/>
          </a:xfrm>
        </p:spPr>
        <p:txBody>
          <a:bodyPr>
            <a:normAutofit/>
          </a:bodyPr>
          <a:lstStyle/>
          <a:p>
            <a:pPr algn="ctr"/>
            <a:r>
              <a:rPr lang="en-US" sz="6600" dirty="0" smtClean="0"/>
              <a:t>Questions?</a:t>
            </a:r>
            <a:endParaRPr lang="en-US" sz="6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066799"/>
            <a:ext cx="7848600" cy="4526281"/>
          </a:xfrm>
        </p:spPr>
        <p:txBody>
          <a:bodyPr>
            <a:normAutofit fontScale="85000" lnSpcReduction="20000"/>
          </a:bodyPr>
          <a:lstStyle/>
          <a:p>
            <a:pPr indent="0" algn="ctr">
              <a:buNone/>
            </a:pPr>
            <a:r>
              <a:rPr lang="en-US" dirty="0" smtClean="0"/>
              <a:t>Film is an audiovisual medium. We see what the filmmaker wants us to see.</a:t>
            </a:r>
            <a:r>
              <a:rPr dirty="0" smtClean="0"/>
              <a:t> </a:t>
            </a:r>
            <a:endParaRPr lang="en-US" dirty="0" smtClean="0"/>
          </a:p>
          <a:p>
            <a:pPr indent="0" algn="ctr">
              <a:buNone/>
            </a:pPr>
            <a:r>
              <a:rPr lang="en-US" dirty="0" smtClean="0"/>
              <a:t>Filmmakers</a:t>
            </a:r>
            <a:r>
              <a:rPr dirty="0" smtClean="0"/>
              <a:t> use certain common conventions often referred to as the 'grammar' of </a:t>
            </a:r>
            <a:r>
              <a:rPr lang="en-US" dirty="0" smtClean="0"/>
              <a:t>film to tell their stories. </a:t>
            </a:r>
          </a:p>
          <a:p>
            <a:pPr indent="0" algn="ctr">
              <a:buNone/>
            </a:pPr>
            <a:r>
              <a:rPr lang="en-US" dirty="0" smtClean="0"/>
              <a:t>In this lesson we will learn about three of these    common conventions:  </a:t>
            </a:r>
          </a:p>
          <a:p>
            <a:pPr indent="0">
              <a:buNone/>
            </a:pPr>
            <a:r>
              <a:rPr lang="en-US" sz="4108" dirty="0" smtClean="0"/>
              <a:t>							</a:t>
            </a:r>
            <a:r>
              <a:rPr lang="en-US" sz="4108" b="1" dirty="0" smtClean="0"/>
              <a:t>	Shots </a:t>
            </a:r>
          </a:p>
          <a:p>
            <a:pPr indent="0">
              <a:buNone/>
            </a:pPr>
            <a:r>
              <a:rPr lang="en-US" sz="4108" b="1" dirty="0" smtClean="0"/>
              <a:t>								Angles</a:t>
            </a:r>
          </a:p>
          <a:p>
            <a:pPr indent="0">
              <a:buNone/>
            </a:pPr>
            <a:r>
              <a:rPr lang="en-US" sz="4108" b="1" dirty="0" smtClean="0"/>
              <a:t>								Editing</a:t>
            </a:r>
            <a:endParaRPr lang="en-US" sz="4108" b="1" dirty="0"/>
          </a:p>
        </p:txBody>
      </p:sp>
      <p:pic>
        <p:nvPicPr>
          <p:cNvPr id="4" name="Picture 3"/>
          <p:cNvPicPr>
            <a:picLocks noChangeAspect="1"/>
          </p:cNvPicPr>
          <p:nvPr/>
        </p:nvPicPr>
        <p:blipFill>
          <a:blip r:embed="rId3">
            <a:grayscl/>
          </a:blip>
          <a:stretch>
            <a:fillRect/>
          </a:stretch>
        </p:blipFill>
        <p:spPr>
          <a:xfrm>
            <a:off x="914400" y="3657600"/>
            <a:ext cx="2453640" cy="2103120"/>
          </a:xfrm>
          <a:prstGeom prst="rect">
            <a:avLst/>
          </a:prstGeom>
          <a:ln>
            <a:noFill/>
          </a:ln>
          <a:effectLst>
            <a:softEdge rad="112500"/>
          </a:effectLst>
        </p:spPr>
      </p:pic>
      <p:pic>
        <p:nvPicPr>
          <p:cNvPr id="5" name="Picture 4"/>
          <p:cNvPicPr>
            <a:picLocks noChangeAspect="1"/>
          </p:cNvPicPr>
          <p:nvPr/>
        </p:nvPicPr>
        <p:blipFill>
          <a:blip r:embed="rId3">
            <a:grayscl/>
          </a:blip>
          <a:stretch>
            <a:fillRect/>
          </a:stretch>
        </p:blipFill>
        <p:spPr>
          <a:xfrm flipH="1">
            <a:off x="6248400" y="3657600"/>
            <a:ext cx="2453640" cy="210312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2700" y="1447800"/>
            <a:ext cx="5016500" cy="4267200"/>
          </a:xfrm>
        </p:spPr>
        <p:txBody>
          <a:bodyPr>
            <a:normAutofit/>
          </a:bodyPr>
          <a:lstStyle/>
          <a:p>
            <a:pPr>
              <a:buNone/>
            </a:pPr>
            <a:r>
              <a:rPr lang="en-US" sz="6000" b="1" dirty="0" smtClean="0"/>
              <a:t>Shot:</a:t>
            </a:r>
            <a:r>
              <a:rPr lang="en-US" sz="4800" b="1" dirty="0" smtClean="0"/>
              <a:t> </a:t>
            </a:r>
            <a:r>
              <a:rPr sz="4800" dirty="0" smtClean="0"/>
              <a:t>a length of film taken by a single camera without breaks</a:t>
            </a:r>
            <a:r>
              <a:rPr lang="en-US" sz="4800" dirty="0" smtClean="0"/>
              <a:t>.</a:t>
            </a:r>
            <a:endParaRPr lang="en-US" sz="4800" b="1" dirty="0"/>
          </a:p>
        </p:txBody>
      </p:sp>
      <p:pic>
        <p:nvPicPr>
          <p:cNvPr id="4" name="Picture 3"/>
          <p:cNvPicPr>
            <a:picLocks noChangeAspect="1"/>
          </p:cNvPicPr>
          <p:nvPr/>
        </p:nvPicPr>
        <p:blipFill>
          <a:blip r:embed="rId2"/>
          <a:srcRect r="6159" b="-174"/>
          <a:stretch>
            <a:fillRect/>
          </a:stretch>
        </p:blipFill>
        <p:spPr>
          <a:xfrm>
            <a:off x="457200" y="1447800"/>
            <a:ext cx="3365500" cy="36639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4572000"/>
          </a:xfrm>
        </p:spPr>
        <p:txBody>
          <a:bodyPr>
            <a:noAutofit/>
          </a:bodyPr>
          <a:lstStyle/>
          <a:p>
            <a:pPr>
              <a:buNone/>
            </a:pPr>
            <a:r>
              <a:rPr lang="en-US" sz="2400" dirty="0" smtClean="0"/>
              <a:t>An </a:t>
            </a:r>
            <a:r>
              <a:rPr lang="en-US" sz="2400" b="1" dirty="0" smtClean="0"/>
              <a:t>Extreme Long Shot </a:t>
            </a:r>
            <a:r>
              <a:rPr lang="en-US" sz="2400" dirty="0" smtClean="0"/>
              <a:t>is generally taken from a great distance</a:t>
            </a:r>
          </a:p>
          <a:p>
            <a:pPr>
              <a:buNone/>
            </a:pPr>
            <a:r>
              <a:rPr lang="en-US" sz="2400" dirty="0" smtClean="0"/>
              <a:t>away from human subjects. Often these are landscape shots.</a:t>
            </a:r>
          </a:p>
          <a:p>
            <a:pPr>
              <a:buNone/>
            </a:pPr>
            <a:endParaRPr lang="en-US" sz="1400" dirty="0" smtClean="0"/>
          </a:p>
          <a:p>
            <a:pPr>
              <a:buNone/>
            </a:pPr>
            <a:r>
              <a:rPr lang="en-US" sz="2400" dirty="0" smtClean="0"/>
              <a:t>We generally see these kinds of shots in epic movies that focus</a:t>
            </a:r>
          </a:p>
          <a:p>
            <a:pPr>
              <a:buNone/>
            </a:pPr>
            <a:r>
              <a:rPr lang="en-US" sz="2400" dirty="0" smtClean="0"/>
              <a:t>attention on setting, such </a:t>
            </a:r>
          </a:p>
          <a:p>
            <a:pPr>
              <a:buNone/>
            </a:pPr>
            <a:r>
              <a:rPr lang="en-US" sz="2400" dirty="0" smtClean="0"/>
              <a:t>as Westerns. </a:t>
            </a:r>
          </a:p>
          <a:p>
            <a:pPr>
              <a:buNone/>
            </a:pPr>
            <a:endParaRPr lang="en-US" sz="1050" dirty="0" smtClean="0"/>
          </a:p>
          <a:p>
            <a:pPr>
              <a:buNone/>
            </a:pPr>
            <a:r>
              <a:rPr lang="en-US" sz="2400" dirty="0" smtClean="0"/>
              <a:t>When people are included </a:t>
            </a:r>
          </a:p>
          <a:p>
            <a:pPr>
              <a:buNone/>
            </a:pPr>
            <a:r>
              <a:rPr lang="en-US" sz="2400" dirty="0" smtClean="0"/>
              <a:t>in extreme long shots, they </a:t>
            </a:r>
          </a:p>
          <a:p>
            <a:pPr>
              <a:buNone/>
            </a:pPr>
            <a:r>
              <a:rPr lang="en-US" sz="2400" dirty="0" smtClean="0"/>
              <a:t>often look like specs on </a:t>
            </a:r>
          </a:p>
          <a:p>
            <a:pPr>
              <a:buNone/>
            </a:pPr>
            <a:r>
              <a:rPr lang="en-US" sz="2400" dirty="0" smtClean="0"/>
              <a:t>a screen.</a:t>
            </a:r>
            <a:endParaRPr lang="en-US" sz="2400" dirty="0"/>
          </a:p>
        </p:txBody>
      </p:sp>
      <p:pic>
        <p:nvPicPr>
          <p:cNvPr id="4" name="Picture 3"/>
          <p:cNvPicPr>
            <a:picLocks noChangeAspect="1"/>
          </p:cNvPicPr>
          <p:nvPr/>
        </p:nvPicPr>
        <p:blipFill>
          <a:blip r:embed="rId3"/>
          <a:stretch>
            <a:fillRect/>
          </a:stretch>
        </p:blipFill>
        <p:spPr>
          <a:xfrm>
            <a:off x="4191000" y="2743200"/>
            <a:ext cx="4474377" cy="2514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4572000"/>
          </a:xfrm>
        </p:spPr>
        <p:txBody>
          <a:bodyPr>
            <a:normAutofit/>
          </a:bodyPr>
          <a:lstStyle/>
          <a:p>
            <a:pPr indent="0" algn="ctr"/>
            <a:r>
              <a:rPr lang="en-US" sz="3000" dirty="0" smtClean="0"/>
              <a:t>A</a:t>
            </a:r>
            <a:r>
              <a:rPr sz="3000" dirty="0" smtClean="0"/>
              <a:t> </a:t>
            </a:r>
            <a:r>
              <a:rPr lang="en-US" sz="3000" b="1" dirty="0" smtClean="0"/>
              <a:t>Long Shot </a:t>
            </a:r>
            <a:r>
              <a:rPr sz="3000" dirty="0" smtClean="0"/>
              <a:t>gives a view of all the characters within the shot. It is a shot that helps the audience become comfortable with the surroudings.</a:t>
            </a:r>
            <a:endParaRPr lang="en-US" sz="3000" dirty="0"/>
          </a:p>
        </p:txBody>
      </p:sp>
      <p:pic>
        <p:nvPicPr>
          <p:cNvPr id="6" name="Picture 5"/>
          <p:cNvPicPr>
            <a:picLocks noChangeAspect="1"/>
          </p:cNvPicPr>
          <p:nvPr/>
        </p:nvPicPr>
        <p:blipFill>
          <a:blip r:embed="rId3"/>
          <a:stretch>
            <a:fillRect/>
          </a:stretch>
        </p:blipFill>
        <p:spPr>
          <a:xfrm>
            <a:off x="1524000" y="2971801"/>
            <a:ext cx="6497053" cy="2743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2438399"/>
          </a:xfrm>
        </p:spPr>
        <p:txBody>
          <a:bodyPr>
            <a:normAutofit fontScale="92500"/>
          </a:bodyPr>
          <a:lstStyle/>
          <a:p>
            <a:pPr algn="ctr"/>
            <a:r>
              <a:rPr lang="en-US" dirty="0" smtClean="0"/>
              <a:t>A </a:t>
            </a:r>
            <a:r>
              <a:rPr lang="en-US" b="1" dirty="0" smtClean="0"/>
              <a:t>Medium Shot </a:t>
            </a:r>
            <a:r>
              <a:rPr lang="en-US" dirty="0" smtClean="0"/>
              <a:t>shows a little over half of the</a:t>
            </a:r>
          </a:p>
          <a:p>
            <a:pPr algn="ctr"/>
            <a:r>
              <a:rPr lang="en-US" dirty="0" smtClean="0"/>
              <a:t>human body up and is generally used to show</a:t>
            </a:r>
          </a:p>
          <a:p>
            <a:pPr algn="ctr"/>
            <a:r>
              <a:rPr lang="en-US" dirty="0" smtClean="0"/>
              <a:t>interaction between characters, including dialogue.</a:t>
            </a:r>
          </a:p>
          <a:p>
            <a:pPr algn="ctr"/>
            <a:r>
              <a:rPr lang="en-US" dirty="0" smtClean="0"/>
              <a:t>									</a:t>
            </a:r>
            <a:endParaRPr lang="en-US" dirty="0"/>
          </a:p>
        </p:txBody>
      </p:sp>
      <p:pic>
        <p:nvPicPr>
          <p:cNvPr id="4" name="Picture 3"/>
          <p:cNvPicPr>
            <a:picLocks noChangeAspect="1"/>
          </p:cNvPicPr>
          <p:nvPr/>
        </p:nvPicPr>
        <p:blipFill>
          <a:blip r:embed="rId3"/>
          <a:stretch>
            <a:fillRect/>
          </a:stretch>
        </p:blipFill>
        <p:spPr>
          <a:xfrm>
            <a:off x="3048000" y="3048000"/>
            <a:ext cx="3657600" cy="2514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1981199"/>
          </a:xfrm>
        </p:spPr>
        <p:txBody>
          <a:bodyPr>
            <a:normAutofit lnSpcReduction="10000"/>
          </a:bodyPr>
          <a:lstStyle/>
          <a:p>
            <a:pPr algn="ctr"/>
            <a:r>
              <a:rPr lang="en-US" b="1" dirty="0" smtClean="0"/>
              <a:t>Medium Shots </a:t>
            </a:r>
            <a:r>
              <a:rPr lang="en-US" dirty="0" smtClean="0"/>
              <a:t>are also used to show movement, for instance when two characters are having a conversation while walking down a corridor.</a:t>
            </a:r>
            <a:endParaRPr lang="en-US" dirty="0"/>
          </a:p>
        </p:txBody>
      </p:sp>
      <p:pic>
        <p:nvPicPr>
          <p:cNvPr id="5" name="Picture 4"/>
          <p:cNvPicPr>
            <a:picLocks noChangeAspect="1"/>
          </p:cNvPicPr>
          <p:nvPr/>
        </p:nvPicPr>
        <p:blipFill>
          <a:blip r:embed="rId3"/>
          <a:stretch>
            <a:fillRect/>
          </a:stretch>
        </p:blipFill>
        <p:spPr>
          <a:xfrm>
            <a:off x="2286000" y="3124200"/>
            <a:ext cx="4881139" cy="2743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1"/>
            <a:ext cx="8153400" cy="4572000"/>
          </a:xfrm>
        </p:spPr>
        <p:txBody>
          <a:bodyPr>
            <a:normAutofit/>
          </a:bodyPr>
          <a:lstStyle/>
          <a:p>
            <a:pPr indent="0" algn="ctr"/>
            <a:r>
              <a:rPr sz="2800" dirty="0" smtClean="0">
                <a:cs typeface=""/>
              </a:rPr>
              <a:t>A </a:t>
            </a:r>
            <a:r>
              <a:rPr lang="en-US" sz="2800" b="1" dirty="0" smtClean="0">
                <a:cs typeface=""/>
              </a:rPr>
              <a:t>C</a:t>
            </a:r>
            <a:r>
              <a:rPr sz="2800" b="1" dirty="0" smtClean="0">
                <a:cs typeface=""/>
              </a:rPr>
              <a:t>lose-</a:t>
            </a:r>
            <a:r>
              <a:rPr lang="en-US" sz="2800" b="1" dirty="0" smtClean="0">
                <a:cs typeface=""/>
              </a:rPr>
              <a:t>U</a:t>
            </a:r>
            <a:r>
              <a:rPr sz="2800" b="1" dirty="0" smtClean="0">
                <a:cs typeface=""/>
              </a:rPr>
              <a:t>p </a:t>
            </a:r>
            <a:r>
              <a:rPr sz="2800" dirty="0" smtClean="0">
                <a:cs typeface=""/>
              </a:rPr>
              <a:t>contains just one character's face. This enables viewers to understand the actor's emotions and also allows them to feel empathy for the character. This is also known as a personal shot.</a:t>
            </a:r>
            <a:endParaRPr lang="en-US" sz="2800" b="1" dirty="0">
              <a:cs typeface=""/>
            </a:endParaRPr>
          </a:p>
        </p:txBody>
      </p:sp>
      <p:pic>
        <p:nvPicPr>
          <p:cNvPr id="4" name="Picture 3"/>
          <p:cNvPicPr>
            <a:picLocks noChangeAspect="1"/>
          </p:cNvPicPr>
          <p:nvPr/>
        </p:nvPicPr>
        <p:blipFill>
          <a:blip r:embed="rId3"/>
          <a:stretch>
            <a:fillRect/>
          </a:stretch>
        </p:blipFill>
        <p:spPr>
          <a:xfrm>
            <a:off x="2590800" y="2971801"/>
            <a:ext cx="4119357" cy="2743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258</TotalTime>
  <Words>1080</Words>
  <Application>Microsoft Macintosh PowerPoint</Application>
  <PresentationFormat>On-screen Show (4:3)</PresentationFormat>
  <Paragraphs>95</Paragraphs>
  <Slides>27</Slides>
  <Notes>8</Notes>
  <HiddenSlides>0</HiddenSlides>
  <MMClips>0</MMClips>
  <ScaleCrop>false</ScaleCrop>
  <HeadingPairs>
    <vt:vector size="4" baseType="variant">
      <vt:variant>
        <vt:lpstr>Design Template</vt:lpstr>
      </vt:variant>
      <vt:variant>
        <vt:i4>1</vt:i4>
      </vt:variant>
      <vt:variant>
        <vt:lpstr>Slide Titles</vt:lpstr>
      </vt:variant>
      <vt:variant>
        <vt:i4>27</vt:i4>
      </vt:variant>
    </vt:vector>
  </HeadingPairs>
  <TitlesOfParts>
    <vt:vector size="28" baseType="lpstr">
      <vt:lpstr>Office Theme</vt:lpstr>
      <vt:lpstr>The Grammar of Film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Grammar of Film </dc:title>
  <dc:creator>Mr. Dashiki</dc:creator>
  <cp:lastModifiedBy>Mr. Dashiki</cp:lastModifiedBy>
  <cp:revision>26</cp:revision>
  <dcterms:created xsi:type="dcterms:W3CDTF">2010-06-14T17:54:15Z</dcterms:created>
  <dcterms:modified xsi:type="dcterms:W3CDTF">2010-06-14T19:12:05Z</dcterms:modified>
</cp:coreProperties>
</file>